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5"/>
  </p:handoutMasterIdLst>
  <p:sldIdLst>
    <p:sldId id="264" r:id="rId3"/>
    <p:sldId id="268" r:id="rId4"/>
    <p:sldId id="289" r:id="rId6"/>
    <p:sldId id="258" r:id="rId7"/>
    <p:sldId id="259" r:id="rId8"/>
    <p:sldId id="275" r:id="rId9"/>
    <p:sldId id="274" r:id="rId10"/>
    <p:sldId id="293" r:id="rId11"/>
    <p:sldId id="300" r:id="rId12"/>
    <p:sldId id="294" r:id="rId13"/>
    <p:sldId id="278" r:id="rId14"/>
    <p:sldId id="299" r:id="rId15"/>
    <p:sldId id="297" r:id="rId16"/>
    <p:sldId id="276" r:id="rId17"/>
    <p:sldId id="283" r:id="rId18"/>
    <p:sldId id="273" r:id="rId19"/>
    <p:sldId id="281" r:id="rId20"/>
    <p:sldId id="280" r:id="rId21"/>
    <p:sldId id="292" r:id="rId22"/>
    <p:sldId id="301" r:id="rId23"/>
    <p:sldId id="269" r:id="rId24"/>
  </p:sldIdLst>
  <p:sldSz cx="9144000" cy="6858000" type="screen4x3"/>
  <p:notesSz cx="6797675" cy="992949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945" autoAdjust="0"/>
  </p:normalViewPr>
  <p:slideViewPr>
    <p:cSldViewPr showGuides="1">
      <p:cViewPr varScale="1">
        <p:scale>
          <a:sx n="85" d="100"/>
          <a:sy n="85" d="100"/>
        </p:scale>
        <p:origin x="-15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30074-FA0D-4BE8-A25A-3D69AA58FC04}" type="datetimeFigureOut">
              <a:rPr lang="pt-BR" smtClean="0"/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6C8DE-708C-4F2E-B328-B5C12CF50218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B9646-FD27-40BE-ADE0-0FE3F10CA909}" type="datetimeFigureOut">
              <a:rPr lang="pt-BR" smtClean="0"/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CA08-75D4-4EFB-BCBC-A103F413F194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7CA08-75D4-4EFB-BCBC-A103F413F194}" type="slidenum">
              <a:rPr lang="pt-BR" smtClean="0"/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  <a:endParaRPr lang="pt-BR" smtClean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BF2D8-565B-42A3-A472-FB8E854BF0B5}" type="datetimeFigureOut">
              <a:rPr lang="pt-BR" smtClean="0"/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79322-EC74-4957-A41A-96336E22ECED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2.wdp"/><Relationship Id="rId2" Type="http://schemas.openxmlformats.org/officeDocument/2006/relationships/image" Target="../media/image1.jpeg"/><Relationship Id="rId1" Type="http://schemas.openxmlformats.org/officeDocument/2006/relationships/hyperlink" Target="https://ifce.edu.br/acesso-rapido/concursos-publicos/editais/ensino/assistencia-estudantil/campus-juazeiro/202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blIJsDuR6oI" TargetMode="External"/><Relationship Id="rId1" Type="http://schemas.openxmlformats.org/officeDocument/2006/relationships/hyperlink" Target="mailto:aestudantiljua@ifce.edu.b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hdphoto" Target="../media/image2.wdp"/><Relationship Id="rId4" Type="http://schemas.openxmlformats.org/officeDocument/2006/relationships/image" Target="../media/image1.jpeg"/><Relationship Id="rId3" Type="http://schemas.openxmlformats.org/officeDocument/2006/relationships/hyperlink" Target="http://sisae.ifce.edu.br/" TargetMode="External"/><Relationship Id="rId2" Type="http://schemas.openxmlformats.org/officeDocument/2006/relationships/hyperlink" Target="mailto:cca.juazeiro@ifce.edu.br" TargetMode="External"/><Relationship Id="rId1" Type="http://schemas.openxmlformats.org/officeDocument/2006/relationships/hyperlink" Target="https://qacademico.ifce.edu.br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9326" y="3284984"/>
            <a:ext cx="8712968" cy="2016224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pt-BR" sz="3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NACIONAL DE ASSISTÊNCIA ESTUDANTIL – PNAES</a:t>
            </a:r>
            <a:br>
              <a:rPr lang="pt-BR" sz="3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3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7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de Auxílios Estudantis do IFCE</a:t>
            </a:r>
            <a:endParaRPr lang="pt-BR" sz="37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742418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/>
          <p:nvPr/>
        </p:nvSpPr>
        <p:spPr>
          <a:xfrm>
            <a:off x="229326" y="5298538"/>
            <a:ext cx="8712968" cy="1370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CONSUP nº 024/2023 </a:t>
            </a:r>
            <a:endParaRPr lang="pt-BR" sz="20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Regulamento de Auxílios Estudantis (RAE)</a:t>
            </a:r>
            <a:endParaRPr lang="pt-BR" sz="20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b="1" i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C:\Users\vieir\Desktop\Logo IFC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2937"/>
            <a:ext cx="1944216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988840"/>
            <a:ext cx="5112568" cy="4567429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sz="50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DICAS</a:t>
            </a:r>
            <a:r>
              <a:rPr lang="pt-BR" sz="40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 </a:t>
            </a:r>
            <a:endParaRPr lang="pt-BR" sz="4000" b="1" dirty="0" smtClean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4000" b="1" dirty="0" smtClean="0">
                <a:latin typeface="Agency FB" panose="020B0503020202020204" pitchFamily="34" charset="0"/>
                <a:cs typeface="Arial" panose="020B0604020202020204" pitchFamily="34" charset="0"/>
              </a:rPr>
              <a:t>DOCUMENTAÇÃO GERAL</a:t>
            </a:r>
            <a:endParaRPr lang="pt-BR" sz="4000" b="1" dirty="0" smtClean="0"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4000" b="1" dirty="0">
                <a:latin typeface="Agency FB" panose="020B0503020202020204" pitchFamily="34" charset="0"/>
                <a:cs typeface="Arial" panose="020B0604020202020204" pitchFamily="34" charset="0"/>
              </a:rPr>
              <a:t>e</a:t>
            </a:r>
            <a:endParaRPr lang="pt-BR" sz="4000" b="1" dirty="0" smtClean="0"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4000" b="1" dirty="0" smtClean="0">
                <a:latin typeface="Agency FB" panose="020B0503020202020204" pitchFamily="34" charset="0"/>
                <a:cs typeface="Arial" panose="020B0604020202020204" pitchFamily="34" charset="0"/>
              </a:rPr>
              <a:t>DOCUMENTAÇÃO ESPECÍFICA</a:t>
            </a:r>
            <a:endParaRPr lang="pt-BR" sz="4000" b="1" dirty="0" smtClean="0"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4000" b="1" dirty="0"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ta para baixo 3"/>
          <p:cNvSpPr/>
          <p:nvPr/>
        </p:nvSpPr>
        <p:spPr>
          <a:xfrm rot="16200000">
            <a:off x="6802051" y="3215173"/>
            <a:ext cx="1084514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77809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DOCUMENTAÇÃO GERAL</a:t>
            </a:r>
            <a:endParaRPr lang="pt-BR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844824"/>
            <a:ext cx="5348041" cy="1512168"/>
          </a:xfrm>
          <a:ln>
            <a:noFill/>
          </a:ln>
        </p:spPr>
        <p:txBody>
          <a:bodyPr>
            <a:normAutofit fontScale="55000" lnSpcReduction="20000"/>
          </a:bodyPr>
          <a:lstStyle/>
          <a:p>
            <a:pPr algn="just"/>
            <a:r>
              <a:rPr lang="pt-BR" sz="36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Comprovante de residência: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fatura de energia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 água, boleto bancário, entre outros.</a:t>
            </a: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Validade: Novembro (11), Outubro (10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Setembro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(09) 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2023.</a:t>
            </a:r>
            <a:endParaRPr lang="pt-BR" sz="36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600" dirty="0">
              <a:solidFill>
                <a:srgbClr val="002060"/>
              </a:solidFill>
            </a:endParaRPr>
          </a:p>
          <a:p>
            <a:endParaRPr lang="pt-BR" dirty="0"/>
          </a:p>
        </p:txBody>
      </p:sp>
      <p:pic>
        <p:nvPicPr>
          <p:cNvPr id="1026" name="Picture 2" descr="O aproveitamento de área do Castanhão se dará em regime de concessão para a instalação e operação de sistemas de geração de energia elétrica fotovoltaica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44824"/>
            <a:ext cx="2376264" cy="151216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ço Reservado para Conteúdo 2"/>
          <p:cNvSpPr txBox="1"/>
          <p:nvPr/>
        </p:nvSpPr>
        <p:spPr>
          <a:xfrm>
            <a:off x="612775" y="3356992"/>
            <a:ext cx="5471393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36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Comprovantes de renda: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contracheque, CTPS, extrato de benefício, declaração de ocupação - renda informal e não renda.</a:t>
            </a: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Validade: Novembro (11), Outubro (10) ou Setembro (09) de 2023.</a:t>
            </a:r>
            <a:endParaRPr lang="pt-BR" dirty="0"/>
          </a:p>
        </p:txBody>
      </p:sp>
      <p:pic>
        <p:nvPicPr>
          <p:cNvPr id="1028" name="Picture 4" descr="Como fazer a Carteira de Trabalho Digital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501008"/>
            <a:ext cx="2376264" cy="151216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Screenshot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7" name="AutoShape 8" descr="Screenshot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8" name="AutoShape 10" descr="Screenshot Imag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9" name="AutoShape 12" descr="C:\Users\elaine.vieira\Desktop\unnamed.web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10" name="AutoShape 14" descr="C:\Users\elaine.vieira\Desktop\unnamed.webp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13" name="Espaço Reservado para Conteúdo 2"/>
          <p:cNvSpPr txBox="1"/>
          <p:nvPr/>
        </p:nvSpPr>
        <p:spPr>
          <a:xfrm>
            <a:off x="771226" y="5157192"/>
            <a:ext cx="5328592" cy="151216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36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Comprovante Programa Bolsa Família: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nome do beneficiário(a), NIS, valor (R$) e data.</a:t>
            </a: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Validade: Novembro (11), Outubro (10) ou Setembro (09) de 2023.</a:t>
            </a:r>
            <a:endParaRPr lang="pt-BR" sz="3600" dirty="0" smtClean="0">
              <a:solidFill>
                <a:srgbClr val="002060"/>
              </a:solidFill>
            </a:endParaRPr>
          </a:p>
          <a:p>
            <a:endParaRPr lang="pt-BR" dirty="0"/>
          </a:p>
        </p:txBody>
      </p:sp>
      <p:sp>
        <p:nvSpPr>
          <p:cNvPr id="14" name="Espaço Reservado para Conteúdo 2"/>
          <p:cNvSpPr txBox="1"/>
          <p:nvPr/>
        </p:nvSpPr>
        <p:spPr>
          <a:xfrm>
            <a:off x="612775" y="1124744"/>
            <a:ext cx="8063681" cy="5760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Declaração de Responsabilidade pelas informações prestadas: </a:t>
            </a:r>
            <a:r>
              <a:rPr lang="pt-B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somente para o(a) estudante menor de idade</a:t>
            </a:r>
            <a:r>
              <a:rPr lang="pt-BR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0" name="Picture 16" descr="Auxílio Brasil: Como fazer a consulta pelo CPF - 18/11/2021 - Grana - Ago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157192"/>
            <a:ext cx="2376264" cy="153617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778098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DOCUMENTAÇÃO ESPECÍFICA POR AUXÍLIO</a:t>
            </a:r>
            <a:endParaRPr lang="pt-BR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71525" y="1268730"/>
            <a:ext cx="7914005" cy="282829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AUXÍLIO INCLUSÃO DIGITAL: </a:t>
            </a:r>
            <a:endParaRPr lang="pt-BR" sz="36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 algn="just">
              <a:buAutoNum type="alphaLcParenR"/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03 (três) orçamentos de empresas distintas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lphaLcParenR"/>
            </a:pP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6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600" dirty="0">
              <a:solidFill>
                <a:srgbClr val="002060"/>
              </a:solidFill>
            </a:endParaRPr>
          </a:p>
          <a:p>
            <a:endParaRPr lang="pt-BR" dirty="0"/>
          </a:p>
        </p:txBody>
      </p:sp>
      <p:sp>
        <p:nvSpPr>
          <p:cNvPr id="5" name="AutoShape 6" descr="Screenshot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7" name="AutoShape 8" descr="Screenshot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8" name="AutoShape 10" descr="Screenshot Imag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9" name="AutoShape 12" descr="C:\Users\elaine.vieira\Desktop\unnamed.web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  <p:sp>
        <p:nvSpPr>
          <p:cNvPr id="10" name="AutoShape 14" descr="C:\Users\elaine.vieira\Desktop\unnamed.webp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988840"/>
            <a:ext cx="4952636" cy="4567429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sz="50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DICAS</a:t>
            </a:r>
            <a:r>
              <a:rPr lang="pt-BR" sz="40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 </a:t>
            </a:r>
            <a:endParaRPr lang="pt-BR" sz="4000" b="1" dirty="0" smtClean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4000" b="1" dirty="0" smtClean="0">
                <a:latin typeface="Agency FB" panose="020B0503020202020204" pitchFamily="34" charset="0"/>
                <a:cs typeface="Arial" panose="020B0604020202020204" pitchFamily="34" charset="0"/>
              </a:rPr>
              <a:t>DE PREENCHIMENTO DA CARACTERIZAÇÃO SOCIOECONÔMICA</a:t>
            </a:r>
            <a:endParaRPr lang="pt-BR" sz="4000" b="1" dirty="0"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ta para baixo 3"/>
          <p:cNvSpPr/>
          <p:nvPr/>
        </p:nvSpPr>
        <p:spPr>
          <a:xfrm rot="16200000">
            <a:off x="6802051" y="3215173"/>
            <a:ext cx="1084514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9433" y="1340768"/>
            <a:ext cx="8229600" cy="5256584"/>
          </a:xfrm>
        </p:spPr>
        <p:txBody>
          <a:bodyPr>
            <a:noAutofit/>
          </a:bodyPr>
          <a:lstStyle/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APENAS ESTUDANTE: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aquele que não possui nenhum tipo de trabalho remunerado mas estuda.</a:t>
            </a:r>
            <a:endParaRPr lang="pt-BR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APOSENTADO/PENSIONISTA: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aquele que possui renda mensal oriunda de aposentadoria e/ou pensão (na maioria dos casos pagas pelo INSS).</a:t>
            </a:r>
            <a:endParaRPr lang="pt-BR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DESEMPREGADO</a:t>
            </a:r>
            <a:r>
              <a:rPr lang="pt-BR" sz="19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BR" sz="1900" b="1" dirty="0">
                <a:latin typeface="Arial" panose="020B0604020202020204" pitchFamily="34" charset="0"/>
                <a:cs typeface="Arial" panose="020B0604020202020204" pitchFamily="34" charset="0"/>
              </a:rPr>
              <a:t> aquele que não possui nenhum tipo de trabalho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remunerado (formal ou informal).</a:t>
            </a:r>
            <a:endParaRPr lang="pt-BR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EMPREGADO CARTEIRA ASSINADA: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aquele que possui contrato formal de trabalho.</a:t>
            </a:r>
            <a:endParaRPr lang="pt-BR" sz="19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NUNCA TRABALHOU: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aquele</a:t>
            </a:r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adulto que nunca possuiu trabalho remunerado (formal ou informal); ou criança que ainda não estuda.</a:t>
            </a:r>
            <a:endParaRPr lang="pt-BR" sz="19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SERVIDOR PÚBLICO: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aquele que trabalha em instituições públicas.</a:t>
            </a:r>
            <a:endParaRPr lang="pt-BR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TRABALHO SEM VÍNCULO EMPREGATÍCIO: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aquele que trabalha para outras pessoas sem contrato formal de trabalho ou é trabalhador autônomo (é o seu próprio patrão).</a:t>
            </a:r>
            <a:endParaRPr lang="pt-BR" sz="19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ítulo 1"/>
          <p:cNvSpPr txBox="1"/>
          <p:nvPr/>
        </p:nvSpPr>
        <p:spPr>
          <a:xfrm>
            <a:off x="755576" y="274638"/>
            <a:ext cx="7931224" cy="778098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SITUAÇÃO PROFISSIONAL</a:t>
            </a:r>
            <a:endParaRPr lang="pt-BR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38872" y="1417638"/>
            <a:ext cx="4281271" cy="5107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500" b="1" dirty="0">
                <a:latin typeface="Arial" panose="020B0604020202020204" pitchFamily="34" charset="0"/>
                <a:cs typeface="Arial" panose="020B0604020202020204" pitchFamily="34" charset="0"/>
              </a:rPr>
              <a:t>Doenças crônicas são aquelas geralmente de desenvolvimento lento, de longa duração e, por isso, levam um tempo mais longo para serem curadas ou, em alguns casos, não têm cura.</a:t>
            </a:r>
            <a:endParaRPr lang="pt-BR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5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Exemplos: </a:t>
            </a:r>
            <a:r>
              <a:rPr lang="pt-BR" sz="25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Hipertensão arterial, Diabetes, Câncer, Asma , Esquizofrenia, Doença de </a:t>
            </a:r>
            <a:r>
              <a:rPr lang="pt-BR" sz="25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Alzheimer, entre outras.</a:t>
            </a:r>
            <a:endParaRPr lang="pt-BR" sz="25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500" b="1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medicina-tradicional-chinesa.com/wp-content/uploads/2014/11/hipertensao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143" y="1422996"/>
            <a:ext cx="4286666" cy="495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/>
          <p:nvPr/>
        </p:nvSpPr>
        <p:spPr>
          <a:xfrm>
            <a:off x="711418" y="332656"/>
            <a:ext cx="7931224" cy="778098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O QUE SÃO DOENÇAS CRÔNICAS?</a:t>
            </a:r>
            <a:endParaRPr lang="pt-BR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Entende-se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RENDA BRUTA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mensal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o somatório dos valores brutos de salários, proventos, pensões, pensões alimentícias,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aposentadorias e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outros rendimentos do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trabalho remunerado.</a:t>
            </a: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Entende-se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RENDA LÍQUIDA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mensal</a:t>
            </a:r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valor que as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pessoas efetivamente recebem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por seu trabalho, sejam empregados, autônomos ou empresários, após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descontos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devidos</a:t>
            </a:r>
            <a:r>
              <a:rPr lang="pt-BR" b="1" dirty="0">
                <a:solidFill>
                  <a:srgbClr val="002060"/>
                </a:solidFill>
              </a:rPr>
              <a:t> </a:t>
            </a:r>
            <a:r>
              <a:rPr lang="pt-BR" b="1" dirty="0" smtClean="0"/>
              <a:t>(imposto de renda, previdência social, entre outros).</a:t>
            </a:r>
            <a:endParaRPr lang="pt-BR" b="1" dirty="0">
              <a:solidFill>
                <a:srgbClr val="002060"/>
              </a:solidFill>
            </a:endParaRPr>
          </a:p>
          <a:p>
            <a:pPr algn="just"/>
            <a:endParaRPr lang="pt-BR" b="1" dirty="0">
              <a:solidFill>
                <a:srgbClr val="002060"/>
              </a:solidFill>
            </a:endParaRPr>
          </a:p>
        </p:txBody>
      </p:sp>
      <p:sp>
        <p:nvSpPr>
          <p:cNvPr id="6" name="Título 1"/>
          <p:cNvSpPr txBox="1"/>
          <p:nvPr/>
        </p:nvSpPr>
        <p:spPr>
          <a:xfrm>
            <a:off x="755576" y="274638"/>
            <a:ext cx="7931224" cy="778098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RENDA BRUTA X RENDA LÍQUIDA</a:t>
            </a:r>
            <a:endParaRPr lang="pt-BR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6" y="440668"/>
            <a:ext cx="7222041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de cantos arredondados 4"/>
          <p:cNvSpPr/>
          <p:nvPr/>
        </p:nvSpPr>
        <p:spPr>
          <a:xfrm>
            <a:off x="7770845" y="3575149"/>
            <a:ext cx="1187624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RENDA BRUTA</a:t>
            </a:r>
            <a:endParaRPr lang="pt-BR" b="1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7727776" y="5545832"/>
            <a:ext cx="1187624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RENDA LÍQUIDA</a:t>
            </a:r>
            <a:endParaRPr lang="pt-BR" b="1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 flipV="1">
            <a:off x="5220072" y="3863181"/>
            <a:ext cx="2426923" cy="710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>
            <a:off x="6372200" y="4941168"/>
            <a:ext cx="1274795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t-BR" sz="5700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OUTRAS DÚVIDAS</a:t>
            </a:r>
            <a:endParaRPr lang="pt-BR" sz="5700" b="1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. Como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posso acompanhar os processos de concessão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dos auxílios estudantis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o IFCE – </a:t>
            </a:r>
            <a:r>
              <a:rPr lang="pt-B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Juazeiro do Norte?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Através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SISAE, pelas redes sociais do </a:t>
            </a:r>
            <a:r>
              <a:rPr lang="pt-BR" i="1" dirty="0" smtClean="0">
                <a:latin typeface="Arial" panose="020B0604020202020204" pitchFamily="34" charset="0"/>
                <a:cs typeface="Arial" panose="020B0604020202020204" pitchFamily="34" charset="0"/>
              </a:rPr>
              <a:t>campus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 no seguinte link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https://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ifce.edu.br/acesso-rapido/concursos-publicos/editais/ensino/assistencia-estudantil/campus-juazeiro/2021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  <a:r>
              <a:rPr lang="pt-BR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Preenchi minha solicitação de maneira errada. Posso refazer?</a:t>
            </a: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SIM.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Durante o período de inscrição você pode </a:t>
            </a:r>
            <a:r>
              <a:rPr lang="pt-B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cancelar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sua inscrição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realizar uma nova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Encerrado o prazo, apenas a última inscrição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será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considerada válida. 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801926"/>
            <a:ext cx="8178080" cy="4712877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pt-BR" sz="16000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OUTRAS </a:t>
            </a:r>
            <a:r>
              <a:rPr lang="pt-BR" sz="16000" b="1" dirty="0">
                <a:solidFill>
                  <a:srgbClr val="FF0000"/>
                </a:solidFill>
                <a:latin typeface="Agency FB" panose="020B0503020202020204" pitchFamily="34" charset="0"/>
              </a:rPr>
              <a:t>DÚVIDAS</a:t>
            </a:r>
            <a:endParaRPr lang="pt-BR" sz="16000" b="1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r>
              <a:rPr lang="pt-BR" sz="7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Como posso acompanhar as etapas da seleção e ver o resultado final no SISAE?</a:t>
            </a:r>
            <a:endParaRPr lang="pt-BR" sz="9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O(A) estudante deve clicar na aba </a:t>
            </a:r>
            <a:r>
              <a:rPr lang="pt-BR" sz="9600" b="1" dirty="0">
                <a:latin typeface="Arial" panose="020B0604020202020204" pitchFamily="34" charset="0"/>
                <a:cs typeface="Arial" panose="020B0604020202020204" pitchFamily="34" charset="0"/>
              </a:rPr>
              <a:t>“acompanhamento de inscrições” no SISAE, </a:t>
            </a: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onde aparecerá </a:t>
            </a:r>
            <a:r>
              <a:rPr lang="pt-BR" sz="96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9600" b="1" i="1" dirty="0"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 inscrição:  </a:t>
            </a:r>
            <a:r>
              <a:rPr lang="pt-BR" sz="9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“auxílio concedido” </a:t>
            </a:r>
            <a:r>
              <a:rPr lang="pt-BR" sz="9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(solicitação será atendida)</a:t>
            </a:r>
            <a:r>
              <a:rPr lang="pt-BR" sz="96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9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pt-BR" sz="9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auxílio indeferido”</a:t>
            </a:r>
            <a:r>
              <a:rPr lang="pt-BR" sz="9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9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9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solicitação foi </a:t>
            </a:r>
            <a:r>
              <a:rPr lang="pt-BR" sz="9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negada) </a:t>
            </a:r>
            <a:r>
              <a:rPr lang="pt-BR" sz="9600" b="1" dirty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  <a:r>
              <a:rPr lang="pt-BR" sz="9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“lista de </a:t>
            </a:r>
            <a:r>
              <a:rPr lang="pt-BR" sz="96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espera” (solicitação poderá ser atendida futuramente)</a:t>
            </a:r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9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9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 visualizar o parecer social é necessário posicionar o cursor do mouse em cima do “status da inscrição”.</a:t>
            </a:r>
            <a:endParaRPr lang="pt-BR" sz="9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435280" cy="4608512"/>
          </a:xfrm>
          <a:ln>
            <a:solidFill>
              <a:srgbClr val="00B050"/>
            </a:solidFill>
          </a:ln>
        </p:spPr>
        <p:txBody>
          <a:bodyPr>
            <a:normAutofit lnSpcReduction="20000"/>
          </a:bodyPr>
          <a:lstStyle/>
          <a:p>
            <a:pPr marL="0" indent="0" algn="ctr">
              <a:buNone/>
            </a:pP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43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EDITAL Nº </a:t>
            </a:r>
            <a:endParaRPr lang="pt-BR" sz="4300" b="1" dirty="0" smtClean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4300" b="1" dirty="0" smtClean="0">
                <a:solidFill>
                  <a:srgbClr val="006666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PROCESSO SELETIVO DE INCLUSÃO DIGITAL</a:t>
            </a:r>
            <a:endParaRPr lang="pt-BR" sz="4300" b="1" dirty="0" smtClean="0">
              <a:solidFill>
                <a:srgbClr val="006666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4300" b="1" dirty="0" smtClean="0">
              <a:solidFill>
                <a:srgbClr val="006666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MODALIDADES</a:t>
            </a:r>
            <a:endParaRPr lang="pt-B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pt-BR" sz="3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Aquisição de tabletes/computadores;</a:t>
            </a:r>
            <a:endParaRPr lang="pt-BR" sz="3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pt-BR" sz="3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Atualização/manutenção de equipamentos.</a:t>
            </a:r>
            <a:endParaRPr lang="pt-BR" sz="3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600" b="1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contestar o resultado preliminar </a:t>
            </a:r>
            <a:r>
              <a:rPr lang="pt-BR" sz="2600" b="1" dirty="0">
                <a:latin typeface="Arial" panose="020B0604020202020204" pitchFamily="34" charset="0"/>
                <a:cs typeface="Arial" panose="020B0604020202020204" pitchFamily="34" charset="0"/>
              </a:rPr>
              <a:t>da seleção é necessário interpor recurso, de acordo com as orientações e prazo contidos no edital e no SISAE, clicando no botão “Ações” e depois em </a:t>
            </a:r>
            <a:r>
              <a:rPr lang="pt-BR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“Recursos”.</a:t>
            </a:r>
            <a:endParaRPr lang="pt-BR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600" b="1" dirty="0">
                <a:latin typeface="Arial" panose="020B0604020202020204" pitchFamily="34" charset="0"/>
                <a:cs typeface="Arial" panose="020B0604020202020204" pitchFamily="34" charset="0"/>
              </a:rPr>
              <a:t>O atendimento das solicitações </a:t>
            </a:r>
            <a:r>
              <a:rPr lang="pt-BR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lista de espera </a:t>
            </a:r>
            <a:r>
              <a:rPr lang="pt-BR" sz="2600" b="1" dirty="0">
                <a:latin typeface="Arial" panose="020B0604020202020204" pitchFamily="34" charset="0"/>
                <a:cs typeface="Arial" panose="020B0604020202020204" pitchFamily="34" charset="0"/>
              </a:rPr>
              <a:t>ocorrerá de acordo com a disponibilidade orçamentária do </a:t>
            </a:r>
            <a:r>
              <a:rPr lang="pt-BR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  <a:r>
              <a:rPr lang="pt-BR" sz="2600" b="1" dirty="0">
                <a:latin typeface="Arial" panose="020B0604020202020204" pitchFamily="34" charset="0"/>
                <a:cs typeface="Arial" panose="020B0604020202020204" pitchFamily="34" charset="0"/>
              </a:rPr>
              <a:t>, estando condicionado à validade do edital.</a:t>
            </a:r>
            <a:endParaRPr lang="pt-BR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4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445932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1910215"/>
            <a:ext cx="8784976" cy="4543121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pt-BR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caso de dúvidas:</a:t>
            </a:r>
            <a:br>
              <a:rPr lang="pt-BR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33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nvie </a:t>
            </a:r>
            <a:r>
              <a:rPr lang="pt-BR" sz="31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aestudantiljua@ifce.edu.br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3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pt-BR" sz="33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33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eja o tutorial  disponível em 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https://www.youtube.com/watch?v=blIJsDuR6oI</a:t>
            </a:r>
            <a:b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rocure o </a:t>
            </a:r>
            <a:r>
              <a:rPr lang="pt-BR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Serviço Social </a:t>
            </a:r>
            <a:r>
              <a:rPr lang="pt-BR" sz="3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Departamento de Assuntos </a:t>
            </a:r>
            <a:r>
              <a:rPr lang="pt-BR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Estudantis - DAE.</a:t>
            </a:r>
            <a:endParaRPr lang="pt-BR" sz="33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078" y="356325"/>
            <a:ext cx="4282539" cy="14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 descr="C:\Users\vieir\Desktop\Logo IFCE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1296144" cy="1382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1463027"/>
            <a:ext cx="7920880" cy="1498179"/>
          </a:xfrm>
        </p:spPr>
        <p:txBody>
          <a:bodyPr>
            <a:normAutofit/>
          </a:bodyPr>
          <a:lstStyle/>
          <a:p>
            <a:r>
              <a:rPr lang="pt-BR" sz="3300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Vamos conhecer o Auxílio Inclusão Digital?</a:t>
            </a:r>
            <a:endParaRPr lang="pt-BR" sz="3300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3284984"/>
            <a:ext cx="8229600" cy="4525963"/>
          </a:xfrm>
        </p:spPr>
        <p:txBody>
          <a:bodyPr>
            <a:normAutofit/>
          </a:bodyPr>
          <a:lstStyle/>
          <a:p>
            <a:endParaRPr lang="pt-BR" dirty="0"/>
          </a:p>
          <a:p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611505" y="2706370"/>
            <a:ext cx="7920990" cy="39046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anose="05000000000000000000" charset="0"/>
              <a:buChar char="Ø"/>
            </a:pPr>
            <a:endParaRPr lang="pt-BR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charset="0"/>
              <a:buChar char="Ø"/>
            </a:pPr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charset="0"/>
              <a:buChar char="Ø"/>
            </a:pPr>
            <a:r>
              <a:rPr lang="pt-BR" sz="2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Pago em parcela única de até R$ 886,56;</a:t>
            </a:r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Wingdings" panose="05000000000000000000" charset="0"/>
              <a:buChar char="Ø"/>
            </a:pPr>
            <a:r>
              <a:rPr lang="pt-BR" sz="2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compra/contração do equipamento/serviço deve ser comprovada através de nota/cupom fiscal;</a:t>
            </a:r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Wingdings" panose="05000000000000000000" charset="0"/>
              <a:buChar char="Ø"/>
            </a:pPr>
            <a:r>
              <a:rPr lang="pt-BR" sz="2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nota/cupom fiscal deve está em nome do(a) estudante ou dos pais (quando menor) e ter data posterior ao resultado final deste edital; e</a:t>
            </a:r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Wingdings" panose="05000000000000000000" charset="0"/>
              <a:buChar char="Ø"/>
            </a:pPr>
            <a:r>
              <a:rPr lang="pt-BR" sz="2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 o(a) discente não comprove a utilização do auxílio, ficará impedido de receber qualquer outro até que regularize a pendência.</a:t>
            </a:r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Wingdings" panose="05000000000000000000" charset="0"/>
              <a:buChar char="Ø"/>
            </a:pPr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28151"/>
            <a:ext cx="8229600" cy="472081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EDITAL Nº /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PROCESSO SELETIVO DE </a:t>
            </a:r>
            <a:endParaRPr lang="pt-BR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AUXÍLIO INCLUSÃO DIGITAL 2023.2</a:t>
            </a:r>
            <a:endParaRPr lang="pt-BR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28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Como funciona?</a:t>
            </a:r>
            <a:endParaRPr lang="pt-BR" sz="2800" b="1" dirty="0" smtClean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5000" b="1" dirty="0"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5000" b="1" dirty="0" smtClean="0"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5000" b="1" dirty="0" smtClean="0">
                <a:latin typeface="Agency FB" panose="020B0503020202020204" pitchFamily="34" charset="0"/>
                <a:cs typeface="Arial" panose="020B0604020202020204" pitchFamily="34" charset="0"/>
              </a:rPr>
              <a:t>       </a:t>
            </a:r>
            <a:endParaRPr lang="pt-BR" sz="5000" b="1" dirty="0" smtClean="0"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5000" b="1" dirty="0" smtClean="0"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16632"/>
            <a:ext cx="4680520" cy="151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110444" y="2996952"/>
          <a:ext cx="7128792" cy="3379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77580"/>
                <a:gridCol w="3451212"/>
              </a:tblGrid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ETAPAS</a:t>
                      </a:r>
                      <a:r>
                        <a:rPr lang="pt-BR" sz="1900" b="1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DA SELEÇÃO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PERÍODO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Publicação </a:t>
                      </a:r>
                      <a:r>
                        <a:rPr lang="pt-BR" sz="1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</a:t>
                      </a: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edital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16/11/2023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Impugnação</a:t>
                      </a:r>
                      <a:r>
                        <a:rPr lang="pt-BR" sz="1900" b="1" baseline="0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 do edital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17/11/2023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Oficinas de Orientação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17/11/2023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Inscrições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20 a 26/11/2023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Avaliação socioeconômica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27/11 a 05/12/2023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Entrevistas/Visitas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06 e 07/12/2023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Resultado preliminar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11/12/2023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Interposição de recurso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12 e 13/12/2023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7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Resultado final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 smtClean="0">
                          <a:effectLst/>
                          <a:latin typeface="Arial" panose="020B0604020202020204" pitchFamily="34" charset="0"/>
                          <a:ea typeface="Times New Roman" panose="02020603050405020304"/>
                          <a:cs typeface="Arial" panose="020B0604020202020204" pitchFamily="34" charset="0"/>
                        </a:rPr>
                        <a:t>15/12/2023</a:t>
                      </a:r>
                      <a:endParaRPr lang="pt-BR" sz="1900" b="1" dirty="0">
                        <a:effectLst/>
                        <a:latin typeface="Arial" panose="020B0604020202020204" pitchFamily="34" charset="0"/>
                        <a:ea typeface="Times New Roman" panose="02020603050405020304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16831"/>
            <a:ext cx="8568952" cy="4824537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30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CADASTRO DO ESTUDANTE NO SISAE</a:t>
            </a:r>
            <a:endParaRPr lang="pt-BR" sz="1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O(A) estudante deve possuir um e-mail válido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cadastrado 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Sistema Q-Acadêmico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 não tenha, poderá fazê-lo diretamente no 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Q-Acadêmico e aguardar 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aprovação da 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 de Controle Acadêmico (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CCA), no seguinte endereço: 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https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://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qacademico.ifce.edu.br/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Entrar em contato com a CCA através do </a:t>
            </a:r>
            <a:r>
              <a:rPr lang="pt-BR" sz="2200" b="1" dirty="0" err="1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cca.juazeiro@ifce.edu.br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solicitar o registro.</a:t>
            </a: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 Acessar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o SISAE para cadastrar novo 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usuário: 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://sisae.ifce.edu.br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escolher a opção 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"É aluno e não tem </a:t>
            </a: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cadastro“.</a:t>
            </a:r>
            <a:endParaRPr lang="pt-BR" sz="22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pt-BR" sz="1200" b="1" dirty="0">
              <a:solidFill>
                <a:srgbClr val="7030A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457200" indent="-457200" algn="ctr">
              <a:buFont typeface="+mj-lt"/>
              <a:buAutoNum type="arabicPeriod" startAt="3"/>
            </a:pPr>
            <a:endParaRPr lang="pt-BR" sz="30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22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125760"/>
            <a:ext cx="7971714" cy="926976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0040" y="2047490"/>
            <a:ext cx="8229600" cy="420506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O(A) estudante </a:t>
            </a:r>
            <a:r>
              <a:rPr lang="pt-BR" sz="2300" b="1" dirty="0">
                <a:latin typeface="Arial" panose="020B0604020202020204" pitchFamily="34" charset="0"/>
                <a:cs typeface="Arial" panose="020B0604020202020204" pitchFamily="34" charset="0"/>
              </a:rPr>
              <a:t>receberá </a:t>
            </a:r>
            <a:r>
              <a:rPr lang="pt-B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um </a:t>
            </a:r>
            <a:r>
              <a:rPr lang="pt-BR" sz="2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pt-BR" sz="2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informando que é necessário completar seu cadastro.</a:t>
            </a:r>
            <a:endParaRPr lang="pt-BR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preencher </a:t>
            </a:r>
            <a:r>
              <a:rPr lang="pt-BR" sz="23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informações </a:t>
            </a:r>
            <a:r>
              <a:rPr lang="pt-BR" sz="23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solicitadas e escolher uma senha de 08 (oito) dígitos.</a:t>
            </a:r>
            <a:endParaRPr lang="pt-BR" sz="23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 acessar o SISAE utilize seu nº de matrícula como </a:t>
            </a:r>
            <a:r>
              <a:rPr lang="pt-BR" sz="2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login</a:t>
            </a:r>
            <a:r>
              <a:rPr lang="pt-B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 a senha que acabou de cadastrar.</a:t>
            </a:r>
            <a:endParaRPr lang="pt-BR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 explicativo em elipse 3"/>
          <p:cNvSpPr/>
          <p:nvPr/>
        </p:nvSpPr>
        <p:spPr>
          <a:xfrm>
            <a:off x="5724128" y="3405655"/>
            <a:ext cx="2805002" cy="1488733"/>
          </a:xfrm>
          <a:prstGeom prst="wedgeEllipseCallout">
            <a:avLst>
              <a:gd name="adj1" fmla="val -44109"/>
              <a:gd name="adj2" fmla="val -5411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</a:rPr>
              <a:t> </a:t>
            </a:r>
            <a:r>
              <a:rPr lang="pt-BR" sz="1600" b="1" dirty="0" smtClean="0">
                <a:solidFill>
                  <a:schemeClr val="tx1"/>
                </a:solidFill>
              </a:rPr>
              <a:t>Grave bem </a:t>
            </a:r>
            <a:r>
              <a:rPr lang="pt-BR" sz="1600" b="1" dirty="0">
                <a:solidFill>
                  <a:schemeClr val="tx1"/>
                </a:solidFill>
              </a:rPr>
              <a:t>a senha que está cadastrando, </a:t>
            </a:r>
            <a:r>
              <a:rPr lang="pt-BR" sz="1600" b="1" dirty="0" smtClean="0">
                <a:solidFill>
                  <a:schemeClr val="tx1"/>
                </a:solidFill>
              </a:rPr>
              <a:t>pois através dela irá acessar o SISAE. </a:t>
            </a:r>
            <a:endParaRPr lang="pt-BR" sz="1600" b="1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8" cy="4536504"/>
          </a:xfrm>
          <a:ln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sz="4200" b="1" dirty="0" smtClean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COMO SE INSCREVER EM UMA OFERTA DE AUXÍLIO?</a:t>
            </a:r>
            <a:endParaRPr lang="pt-BR" sz="4200" b="1" dirty="0" smtClean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1400" b="1" dirty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Inicie a inscrição apenas quando a documentação exigida no Edital estiver completa e organizada.</a:t>
            </a: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35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é possível realizar alteração na caracterização (questionário) após finalizar a inscrição.</a:t>
            </a:r>
            <a:endParaRPr lang="pt-BR" sz="35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35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possível adicionar documentos até o prazo final de inscrição.</a:t>
            </a:r>
            <a:endParaRPr lang="pt-BR" sz="35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8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pt-BR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Escolha a(s) </a:t>
            </a:r>
            <a:r>
              <a:rPr lang="pt-BR" sz="3800" b="1" dirty="0">
                <a:latin typeface="Arial" panose="020B0604020202020204" pitchFamily="34" charset="0"/>
                <a:cs typeface="Arial" panose="020B0604020202020204" pitchFamily="34" charset="0"/>
              </a:rPr>
              <a:t>oferta(s) </a:t>
            </a: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3800" b="1" dirty="0">
                <a:latin typeface="Arial" panose="020B0604020202020204" pitchFamily="34" charset="0"/>
                <a:cs typeface="Arial" panose="020B0604020202020204" pitchFamily="34" charset="0"/>
              </a:rPr>
              <a:t>auxílio </a:t>
            </a:r>
            <a:r>
              <a:rPr lang="pt-BR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desejada e inicie </a:t>
            </a: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preenchimento da </a:t>
            </a: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caracterização sociofamiliar.</a:t>
            </a: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endParaRPr lang="pt-BR" sz="33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3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4000" b="1" dirty="0">
              <a:solidFill>
                <a:srgbClr val="C0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/>
          <p:nvPr/>
        </p:nvPicPr>
        <p:blipFill rotWithShape="1">
          <a:blip r:embed="rId3"/>
          <a:srcRect l="35641" t="39015" r="16053" b="27731"/>
          <a:stretch>
            <a:fillRect/>
          </a:stretch>
        </p:blipFill>
        <p:spPr bwMode="auto">
          <a:xfrm>
            <a:off x="4674840" y="4077072"/>
            <a:ext cx="4073624" cy="2160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801926"/>
            <a:ext cx="8352928" cy="453650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Na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aba “Grupo Familiar” os membros da família são cadastrados clicando-se no botão </a:t>
            </a: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Adicionar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e, ao finalizar o preenchimento das informações de cada membro, clicando-se em </a:t>
            </a: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Salvar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Ao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finalizar o 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preenchimento do questionário de caracterização sociofamiliar o(a) estudante deve clicar no botão </a:t>
            </a:r>
            <a:r>
              <a:rPr lang="pt-BR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salvar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e, em seguida, </a:t>
            </a: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anexar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documentação.</a:t>
            </a: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24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6"/>
            </a:pP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 startAt="6"/>
            </a:pPr>
            <a:endParaRPr lang="pt-BR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 startAt="4"/>
            </a:pPr>
            <a:endParaRPr lang="pt-BR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 startAt="4"/>
            </a:pPr>
            <a:endParaRPr lang="pt-B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8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endParaRPr lang="pt-BR" sz="33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3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4000" b="1" dirty="0">
              <a:solidFill>
                <a:srgbClr val="C0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/>
          <p:nvPr/>
        </p:nvPicPr>
        <p:blipFill rotWithShape="1">
          <a:blip r:embed="rId3"/>
          <a:srcRect l="35493" t="34563" r="16347" b="31397"/>
          <a:stretch>
            <a:fillRect/>
          </a:stretch>
        </p:blipFill>
        <p:spPr bwMode="auto">
          <a:xfrm>
            <a:off x="467544" y="4293096"/>
            <a:ext cx="8064896" cy="201622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8" cy="453650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Os documentos devem estar no </a:t>
            </a:r>
            <a:r>
              <a:rPr lang="pt-BR" sz="2100" b="1" dirty="0">
                <a:latin typeface="Arial" panose="020B0604020202020204" pitchFamily="34" charset="0"/>
                <a:cs typeface="Arial" panose="020B0604020202020204" pitchFamily="34" charset="0"/>
              </a:rPr>
              <a:t>formato PDF ou JPEG (imagem/fotografia</a:t>
            </a: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pt-BR" sz="21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1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Fique atento(a) a visualização dos documentos pois  devem estar legíveis aos assistentes sociais.</a:t>
            </a:r>
            <a:endParaRPr lang="pt-BR" sz="21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1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comprovantes de renda e as “declarações de não exercício de atividade remunerada” devem ser anexados no campo </a:t>
            </a:r>
            <a:r>
              <a:rPr lang="pt-BR" sz="2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“Comprovante de Renda”. </a:t>
            </a: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SISAE aceita mais de um arquivo por campo.</a:t>
            </a:r>
            <a:endParaRPr lang="pt-BR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Após anexar os</a:t>
            </a:r>
            <a:endParaRPr lang="pt-BR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documentos, </a:t>
            </a:r>
            <a:endParaRPr lang="pt-BR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pt-BR" sz="2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a</a:t>
            </a:r>
            <a:endParaRPr lang="pt-BR" sz="21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inscrição</a:t>
            </a:r>
            <a:r>
              <a:rPr lang="pt-BR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6"/>
            </a:pP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 startAt="6"/>
            </a:pPr>
            <a:endParaRPr lang="pt-BR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 startAt="4"/>
            </a:pPr>
            <a:endParaRPr lang="pt-BR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 startAt="4"/>
            </a:pPr>
            <a:endParaRPr lang="pt-B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8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endParaRPr lang="pt-BR" sz="33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sz="33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4000" b="1" dirty="0">
              <a:solidFill>
                <a:srgbClr val="C0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80" y="188640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/>
          <p:nvPr/>
        </p:nvPicPr>
        <p:blipFill rotWithShape="1">
          <a:blip r:embed="rId3"/>
          <a:srcRect l="35199" t="18329" r="16641" b="40300"/>
          <a:stretch>
            <a:fillRect/>
          </a:stretch>
        </p:blipFill>
        <p:spPr bwMode="auto">
          <a:xfrm>
            <a:off x="3635896" y="4725144"/>
            <a:ext cx="4824536" cy="165618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7065</Words>
  <Application>WPS Presentation</Application>
  <PresentationFormat>Apresentação na tela (4:3)</PresentationFormat>
  <Paragraphs>224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SimSun</vt:lpstr>
      <vt:lpstr>Wingdings</vt:lpstr>
      <vt:lpstr>Agency FB</vt:lpstr>
      <vt:lpstr>Wingdings</vt:lpstr>
      <vt:lpstr>Times New Roman</vt:lpstr>
      <vt:lpstr>Arial Black</vt:lpstr>
      <vt:lpstr>Microsoft YaHei</vt:lpstr>
      <vt:lpstr>Arial Unicode MS</vt:lpstr>
      <vt:lpstr>Calibri</vt:lpstr>
      <vt:lpstr>Tema do Office</vt:lpstr>
      <vt:lpstr>PROGRAMA NACIONAL DE ASSISTÊNCIA ESTUDANTIL – PNAES  Programa de Auxílios Estudantis do IFCE</vt:lpstr>
      <vt:lpstr>PowerPoint 演示文稿</vt:lpstr>
      <vt:lpstr>Vamos conhecer o Auxílio Inclusão Digital?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D</vt:lpstr>
      <vt:lpstr>DOCUMENTAÇÃO GERAL</vt:lpstr>
      <vt:lpstr>DOCUMENTAÇÃO ESPECÍFICA POR AUXÍLIO</vt:lpstr>
      <vt:lpstr>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Em caso de dúvidas:  Envie email para aestudantiljua@ifce.edu.br ,  Veja o tutorial  disponível em https://www.youtube.com/watch?v=blIJsDuR6oI  Procure o Serviço Social no Departamento de Assuntos Estudantis - DAE.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COORDENAÇÃO DE ASSISTÊNCIA ESTUDANTIL</dc:title>
  <dc:creator>elaine</dc:creator>
  <cp:lastModifiedBy>elaine.vieira</cp:lastModifiedBy>
  <cp:revision>124</cp:revision>
  <cp:lastPrinted>2022-08-09T17:58:00Z</cp:lastPrinted>
  <dcterms:created xsi:type="dcterms:W3CDTF">2014-05-23T17:02:00Z</dcterms:created>
  <dcterms:modified xsi:type="dcterms:W3CDTF">2023-11-16T13:00:51Z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1415C91310254E23AB0035EF19216A4C_13</vt:lpwstr>
  </property>
  <property fmtid="{D5CDD505-2E9C-101B-9397-08002B2CF9AE}" pid="3" name="KSOProductBuildVer">
    <vt:lpwstr>1046-12.2.0.13306</vt:lpwstr>
  </property>
</Properties>
</file>